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handoutMasterIdLst>
    <p:handoutMasterId r:id="rId19"/>
  </p:handoutMasterIdLst>
  <p:sldIdLst>
    <p:sldId id="303" r:id="rId2"/>
    <p:sldId id="551" r:id="rId3"/>
    <p:sldId id="579" r:id="rId4"/>
    <p:sldId id="580" r:id="rId5"/>
    <p:sldId id="581" r:id="rId6"/>
    <p:sldId id="586" r:id="rId7"/>
    <p:sldId id="583" r:id="rId8"/>
    <p:sldId id="584" r:id="rId9"/>
    <p:sldId id="585" r:id="rId10"/>
    <p:sldId id="587" r:id="rId11"/>
    <p:sldId id="589" r:id="rId12"/>
    <p:sldId id="590" r:id="rId13"/>
    <p:sldId id="591" r:id="rId14"/>
    <p:sldId id="588" r:id="rId15"/>
    <p:sldId id="592" r:id="rId16"/>
    <p:sldId id="593" r:id="rId1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38"/>
    <p:restoredTop sz="59351"/>
  </p:normalViewPr>
  <p:slideViewPr>
    <p:cSldViewPr snapToGrid="0" snapToObjects="1">
      <p:cViewPr varScale="1">
        <p:scale>
          <a:sx n="65" d="100"/>
          <a:sy n="65" d="100"/>
        </p:scale>
        <p:origin x="2752" y="192"/>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5/20/24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5/20/24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Welcome to the 2024 API R Database Workshop!</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also take a couple minutes to go over the workshop workflow.</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830310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participated in one of our introductory courses this workflow may be familiar to you.</a:t>
            </a:r>
          </a:p>
          <a:p>
            <a:endParaRPr lang="en-US" dirty="0"/>
          </a:p>
          <a:p>
            <a:r>
              <a:rPr lang="en-US" dirty="0"/>
              <a:t>The course content consists of three activity types (and we will move back and forth between them throughout the day):</a:t>
            </a:r>
          </a:p>
          <a:p>
            <a:r>
              <a:rPr lang="en-US" dirty="0"/>
              <a:t>-Didactic slides that introduce important programming concepts</a:t>
            </a:r>
          </a:p>
          <a:p>
            <a:r>
              <a:rPr lang="en-US" dirty="0"/>
              <a:t>-Interactive exercises (“Your Turns”) where you will practice programming skills</a:t>
            </a:r>
          </a:p>
          <a:p>
            <a:r>
              <a:rPr lang="en-US" dirty="0"/>
              <a:t>-Live coding by instructors where we will review “Your Turn” answers</a:t>
            </a:r>
          </a:p>
          <a:p>
            <a:endParaRPr lang="en-US" dirty="0"/>
          </a:p>
          <a:p>
            <a:r>
              <a:rPr lang="en-US" dirty="0"/>
              <a:t>And repeat!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18492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more about the “Your Turns”.</a:t>
            </a:r>
          </a:p>
          <a:p>
            <a:endParaRPr lang="en-US" dirty="0"/>
          </a:p>
          <a:p>
            <a:r>
              <a:rPr lang="en-US" dirty="0"/>
              <a:t>The your turns provide your turn to learn and an opportunity to teach each other.</a:t>
            </a:r>
          </a:p>
          <a:p>
            <a:endParaRPr lang="en-US" dirty="0"/>
          </a:p>
          <a:p>
            <a:r>
              <a:rPr lang="en-US" dirty="0"/>
              <a:t>Don’t hesitate to reach out to your neighbor or a course instructor if you have a question.</a:t>
            </a:r>
          </a:p>
          <a:p>
            <a:endParaRPr lang="en-US" dirty="0"/>
          </a:p>
          <a:p>
            <a:r>
              <a:rPr lang="en-US" dirty="0"/>
              <a:t>If you finish the exercise early, experiment with the code and be a resource for your neighbors.</a:t>
            </a:r>
          </a:p>
          <a:p>
            <a:endParaRPr lang="en-US" dirty="0"/>
          </a:p>
          <a:p>
            <a:r>
              <a:rPr lang="en-US" dirty="0"/>
              <a:t>When the timer ends, stop working on the exercise and we will review the solution as a group.</a:t>
            </a:r>
          </a:p>
          <a:p>
            <a:endParaRPr lang="en-US" dirty="0"/>
          </a:p>
          <a:p>
            <a:r>
              <a:rPr lang="en-US" dirty="0"/>
              <a:t>Solutions are also contained in the GitHub repository so you will have access to them after the the workshop.</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105335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coursebook has all the session </a:t>
            </a:r>
            <a:r>
              <a:rPr lang="en-US" dirty="0" err="1"/>
              <a:t>powerpoint</a:t>
            </a:r>
            <a:r>
              <a:rPr lang="en-US" dirty="0"/>
              <a:t> slides as well as an appendix that has some additional resources</a:t>
            </a:r>
          </a:p>
          <a:p>
            <a:endParaRPr lang="en-US" dirty="0"/>
          </a:p>
          <a:p>
            <a:r>
              <a:rPr lang="en-US" dirty="0"/>
              <a:t>Cheat sheets are concise one or two page documents that you can use as a quick reference. we'll be referring to these during the sessions. They are also available online at the Posit website.</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913459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you've learned a bit about us and how this is all going to work, let's find out a little bit about you</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948503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introduce yourself to us and your neighbors.</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21513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way to learning to code is by doing and practice is key.</a:t>
            </a:r>
          </a:p>
          <a:p>
            <a:endParaRPr lang="en-US" dirty="0"/>
          </a:p>
          <a:p>
            <a:r>
              <a:rPr lang="en-US" dirty="0"/>
              <a:t>So with that in mind, let’s jump into the workshop!!</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976553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slides include a short introduction to the workshop.</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workshop is intended to provide an introduction to working with databases in R.</a:t>
            </a:r>
          </a:p>
          <a:p>
            <a:endParaRPr lang="en-US" dirty="0"/>
          </a:p>
          <a:p>
            <a:r>
              <a:rPr lang="en-US" dirty="0"/>
              <a:t>This is an intermediate course which assumes users have completed a basic course including familiarity with reproducible data analysis in Quarto and the </a:t>
            </a:r>
            <a:r>
              <a:rPr lang="en-US" dirty="0" err="1"/>
              <a:t>Tidyverse</a:t>
            </a:r>
            <a:r>
              <a:rPr lang="en-US" dirty="0"/>
              <a: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747189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schedule of the presentations for today.</a:t>
            </a:r>
          </a:p>
          <a:p>
            <a:endParaRPr lang="en-US" dirty="0"/>
          </a:p>
          <a:p>
            <a:r>
              <a:rPr lang="en-US" dirty="0"/>
              <a:t>We will have a couple breaks throughout the afternoon.</a:t>
            </a:r>
          </a:p>
          <a:p>
            <a:endParaRPr lang="en-US" dirty="0"/>
          </a:p>
          <a:p>
            <a:r>
              <a:rPr lang="en-US" dirty="0"/>
              <a:t>Individual presentations may run a bit under or over time but we expect to end on time at 4:45PM.</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591936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take a few minutes to introduce ourselves and we would like to get to know you too.</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623824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rgbClr val="000000"/>
                </a:solidFill>
                <a:effectLst/>
                <a:latin typeface="+mn-lt"/>
                <a:ea typeface="Arial"/>
                <a:cs typeface="Arial"/>
                <a:sym typeface="Arial"/>
              </a:rPr>
              <a:t>Joseph Rudolf, MD is the medical director for the automated core laboratory at ARUP Laboratories in Salt Lake City, Utah.  His 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lang="en-US" strike="noStrike" dirty="0">
              <a:latin typeface="+mn-lt"/>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733183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Patrick Mathias, MD, PhD, is the Associate Medical Director of the Informatics Division in the Department of Laboratory Medicine at the University of Washington School of Medicine.</a:t>
            </a:r>
            <a:r>
              <a:rPr lang="en-US" strike="noStrike" dirty="0">
                <a:solidFill>
                  <a:schemeClr val="bg1"/>
                </a:solidFill>
              </a:rPr>
              <a:t> </a:t>
            </a:r>
            <a:r>
              <a:rPr lang="en-US" strike="noStrike" dirty="0"/>
              <a:t>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4217401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Amrom</a:t>
            </a:r>
            <a:r>
              <a:rPr lang="en-US" dirty="0"/>
              <a:t> Obstfeld MD, PhD is the Medical Director of the Division of Pathology Informatics at Children’s Hospital of Philadelphia. In this role he leads the development of analytic tools to aid in quality management and operations, interfaces with other groups throughout the hospital on informatics initiatives.  He also designs and implements informatics educational experiences for pathology trainees and faculty at the University of Pennsylvania. </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522361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rgbClr val="000000"/>
                </a:solidFill>
                <a:effectLst/>
                <a:latin typeface="Arial"/>
                <a:ea typeface="Arial"/>
                <a:cs typeface="Arial"/>
                <a:sym typeface="Arial"/>
              </a:rPr>
              <a:t>Stephan Kadauke, MD, PhD is an Assistant Professor of Pathology and Lab Medicine at the Children’s Hospital of Philadelphia where he is the Associate Director of the Cell and Gene Therapy Lab. He leads the Cell and Gene Therapy Informatics group which builds and deploys predictive models and other data products for the care of children who receive bone marrow transplants and other cell therapies.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313805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Welcome to R Database Workshop </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API R 2024</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Workshop Workflow</a:t>
            </a:r>
          </a:p>
        </p:txBody>
      </p:sp>
    </p:spTree>
    <p:extLst>
      <p:ext uri="{BB962C8B-B14F-4D97-AF65-F5344CB8AC3E}">
        <p14:creationId xmlns:p14="http://schemas.microsoft.com/office/powerpoint/2010/main" val="1217866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06D91B8-F1CC-2354-682C-2765397027BE}"/>
              </a:ext>
            </a:extLst>
          </p:cNvPr>
          <p:cNvPicPr>
            <a:picLocks noChangeAspect="1"/>
          </p:cNvPicPr>
          <p:nvPr/>
        </p:nvPicPr>
        <p:blipFill>
          <a:blip r:embed="rId3"/>
          <a:stretch>
            <a:fillRect/>
          </a:stretch>
        </p:blipFill>
        <p:spPr>
          <a:xfrm>
            <a:off x="1447800" y="4338040"/>
            <a:ext cx="4156550" cy="2343951"/>
          </a:xfrm>
          <a:prstGeom prst="rect">
            <a:avLst/>
          </a:prstGeom>
          <a:ln w="6350">
            <a:solidFill>
              <a:schemeClr val="tx2"/>
            </a:solidFill>
          </a:ln>
        </p:spPr>
      </p:pic>
      <p:sp>
        <p:nvSpPr>
          <p:cNvPr id="2" name="Title 1">
            <a:extLst>
              <a:ext uri="{FF2B5EF4-FFF2-40B4-BE49-F238E27FC236}">
                <a16:creationId xmlns:a16="http://schemas.microsoft.com/office/drawing/2014/main" id="{6EEAE7FB-9E59-B9CA-4551-A0AA1C6DFA21}"/>
              </a:ext>
            </a:extLst>
          </p:cNvPr>
          <p:cNvSpPr>
            <a:spLocks noGrp="1"/>
          </p:cNvSpPr>
          <p:nvPr>
            <p:ph type="title"/>
          </p:nvPr>
        </p:nvSpPr>
        <p:spPr/>
        <p:txBody>
          <a:bodyPr/>
          <a:lstStyle/>
          <a:p>
            <a:r>
              <a:rPr lang="en-US" dirty="0"/>
              <a:t>Sessions</a:t>
            </a:r>
          </a:p>
        </p:txBody>
      </p:sp>
      <p:pic>
        <p:nvPicPr>
          <p:cNvPr id="4" name="Picture 4" descr="A picture containing graphical user interface&#10;&#10;Description automatically generated">
            <a:extLst>
              <a:ext uri="{FF2B5EF4-FFF2-40B4-BE49-F238E27FC236}">
                <a16:creationId xmlns:a16="http://schemas.microsoft.com/office/drawing/2014/main" id="{4E1FCD14-C0ED-848F-9493-2C98D113BF69}"/>
              </a:ext>
            </a:extLst>
          </p:cNvPr>
          <p:cNvPicPr>
            <a:picLocks noChangeAspect="1"/>
          </p:cNvPicPr>
          <p:nvPr/>
        </p:nvPicPr>
        <p:blipFill>
          <a:blip r:embed="rId4"/>
          <a:stretch>
            <a:fillRect/>
          </a:stretch>
        </p:blipFill>
        <p:spPr>
          <a:xfrm>
            <a:off x="1447800" y="1670193"/>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pic>
        <p:nvPicPr>
          <p:cNvPr id="5" name="Google Shape;350;p29">
            <a:extLst>
              <a:ext uri="{FF2B5EF4-FFF2-40B4-BE49-F238E27FC236}">
                <a16:creationId xmlns:a16="http://schemas.microsoft.com/office/drawing/2014/main" id="{6E259A35-E6A3-262E-899D-D86B17978A6B}"/>
              </a:ext>
            </a:extLst>
          </p:cNvPr>
          <p:cNvPicPr preferRelativeResize="0"/>
          <p:nvPr/>
        </p:nvPicPr>
        <p:blipFill rotWithShape="1">
          <a:blip r:embed="rId5">
            <a:alphaModFix/>
          </a:blip>
          <a:srcRect l="50910"/>
          <a:stretch/>
        </p:blipFill>
        <p:spPr>
          <a:xfrm>
            <a:off x="6206509" y="1672554"/>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7" name="Freeform 6">
            <a:extLst>
              <a:ext uri="{FF2B5EF4-FFF2-40B4-BE49-F238E27FC236}">
                <a16:creationId xmlns:a16="http://schemas.microsoft.com/office/drawing/2014/main" id="{345FFF05-86EE-1181-244F-C24FC546ED32}"/>
              </a:ext>
            </a:extLst>
          </p:cNvPr>
          <p:cNvSpPr/>
          <p:nvPr/>
        </p:nvSpPr>
        <p:spPr>
          <a:xfrm rot="5400000">
            <a:off x="5633737" y="2293629"/>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8" name="Right Arrow 7">
            <a:extLst>
              <a:ext uri="{FF2B5EF4-FFF2-40B4-BE49-F238E27FC236}">
                <a16:creationId xmlns:a16="http://schemas.microsoft.com/office/drawing/2014/main" id="{F819DB00-2047-BEE7-9DA4-522123DFB22D}"/>
              </a:ext>
            </a:extLst>
          </p:cNvPr>
          <p:cNvSpPr/>
          <p:nvPr/>
        </p:nvSpPr>
        <p:spPr>
          <a:xfrm rot="5400000">
            <a:off x="3138621" y="3974423"/>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9" name="Freeform 8">
            <a:extLst>
              <a:ext uri="{FF2B5EF4-FFF2-40B4-BE49-F238E27FC236}">
                <a16:creationId xmlns:a16="http://schemas.microsoft.com/office/drawing/2014/main" id="{2F39CF15-BBF0-6370-8EF8-3A0E0A210F9C}"/>
              </a:ext>
            </a:extLst>
          </p:cNvPr>
          <p:cNvSpPr/>
          <p:nvPr/>
        </p:nvSpPr>
        <p:spPr>
          <a:xfrm rot="5400000">
            <a:off x="5633737" y="4192047"/>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1334254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75BA-1CD9-9DEC-1EC1-A230407AADAC}"/>
              </a:ext>
            </a:extLst>
          </p:cNvPr>
          <p:cNvSpPr>
            <a:spLocks noGrp="1"/>
          </p:cNvSpPr>
          <p:nvPr>
            <p:ph type="title"/>
          </p:nvPr>
        </p:nvSpPr>
        <p:spPr/>
        <p:txBody>
          <a:bodyPr/>
          <a:lstStyle/>
          <a:p>
            <a:r>
              <a:rPr lang="en-US" dirty="0"/>
              <a:t>Your Turns</a:t>
            </a:r>
          </a:p>
        </p:txBody>
      </p:sp>
      <p:sp>
        <p:nvSpPr>
          <p:cNvPr id="4" name="Content Placeholder 3">
            <a:extLst>
              <a:ext uri="{FF2B5EF4-FFF2-40B4-BE49-F238E27FC236}">
                <a16:creationId xmlns:a16="http://schemas.microsoft.com/office/drawing/2014/main" id="{4413F1A5-B0FE-C2C8-4AA6-675F749D4882}"/>
              </a:ext>
            </a:extLst>
          </p:cNvPr>
          <p:cNvSpPr>
            <a:spLocks noGrp="1"/>
          </p:cNvSpPr>
          <p:nvPr>
            <p:ph sz="half" idx="1"/>
          </p:nvPr>
        </p:nvSpPr>
        <p:spPr/>
        <p:txBody>
          <a:bodyPr>
            <a:normAutofit/>
          </a:bodyPr>
          <a:lstStyle/>
          <a:p>
            <a:pPr marL="0" indent="0">
              <a:buNone/>
            </a:pPr>
            <a:r>
              <a:rPr lang="en-US" dirty="0"/>
              <a:t>Too Hard? </a:t>
            </a:r>
          </a:p>
          <a:p>
            <a:pPr marL="457200" indent="-457200">
              <a:buFont typeface="+mj-lt"/>
              <a:buAutoNum type="arabicPeriod"/>
            </a:pPr>
            <a:r>
              <a:rPr lang="en-US" dirty="0"/>
              <a:t>Ask a Neighbor</a:t>
            </a:r>
          </a:p>
          <a:p>
            <a:pPr marL="457200" indent="-457200">
              <a:buFont typeface="+mj-lt"/>
              <a:buAutoNum type="arabicPeriod"/>
            </a:pPr>
            <a:r>
              <a:rPr lang="en-US" dirty="0"/>
              <a:t>Ask an Instructor</a:t>
            </a:r>
          </a:p>
          <a:p>
            <a:pPr marL="457200" indent="-457200">
              <a:buFont typeface="+mj-lt"/>
              <a:buAutoNum type="arabicPeriod"/>
            </a:pPr>
            <a:r>
              <a:rPr lang="en-US" dirty="0"/>
              <a:t>If you're not done </a:t>
            </a:r>
          </a:p>
          <a:p>
            <a:pPr marL="630936" lvl="1" indent="-457200"/>
            <a:r>
              <a:rPr lang="en-US" dirty="0"/>
              <a:t>Don’ t worry </a:t>
            </a:r>
          </a:p>
          <a:p>
            <a:pPr marL="630936" lvl="1" indent="-457200"/>
            <a:r>
              <a:rPr lang="en-US" dirty="0"/>
              <a:t>Exercises will be reviewed</a:t>
            </a:r>
          </a:p>
          <a:p>
            <a:pPr marL="630936" lvl="1" indent="-457200"/>
            <a:r>
              <a:rPr lang="en-US" dirty="0"/>
              <a:t>Fill in along with Presenter</a:t>
            </a:r>
          </a:p>
          <a:p>
            <a:pPr marL="630936" lvl="1" indent="-457200"/>
            <a:r>
              <a:rPr lang="en-US" dirty="0"/>
              <a:t>All answers are in the files in the answer folder</a:t>
            </a:r>
          </a:p>
        </p:txBody>
      </p:sp>
      <p:sp>
        <p:nvSpPr>
          <p:cNvPr id="5" name="Content Placeholder 4">
            <a:extLst>
              <a:ext uri="{FF2B5EF4-FFF2-40B4-BE49-F238E27FC236}">
                <a16:creationId xmlns:a16="http://schemas.microsoft.com/office/drawing/2014/main" id="{BFDB5B59-B7CD-C235-E521-3B0A999292C5}"/>
              </a:ext>
            </a:extLst>
          </p:cNvPr>
          <p:cNvSpPr>
            <a:spLocks noGrp="1"/>
          </p:cNvSpPr>
          <p:nvPr>
            <p:ph sz="half" idx="2"/>
          </p:nvPr>
        </p:nvSpPr>
        <p:spPr/>
        <p:txBody>
          <a:bodyPr>
            <a:normAutofit/>
          </a:bodyPr>
          <a:lstStyle/>
          <a:p>
            <a:pPr marL="0" indent="0">
              <a:buNone/>
            </a:pPr>
            <a:r>
              <a:rPr lang="en-US" dirty="0"/>
              <a:t>Too Easy?</a:t>
            </a:r>
          </a:p>
          <a:p>
            <a:pPr marL="457200" indent="-457200">
              <a:buFont typeface="+mj-lt"/>
              <a:buAutoNum type="arabicPeriod"/>
            </a:pPr>
            <a:r>
              <a:rPr lang="en-US" dirty="0"/>
              <a:t>Help your Neighbor</a:t>
            </a:r>
          </a:p>
          <a:p>
            <a:pPr marL="457200" indent="-457200">
              <a:buFont typeface="+mj-lt"/>
              <a:buAutoNum type="arabicPeriod"/>
            </a:pPr>
            <a:r>
              <a:rPr lang="en-US" dirty="0"/>
              <a:t>Play!</a:t>
            </a:r>
          </a:p>
          <a:p>
            <a:pPr marL="630936" lvl="1" indent="-457200"/>
            <a:r>
              <a:rPr lang="en-US" dirty="0"/>
              <a:t>Modify the code – see what happens</a:t>
            </a:r>
          </a:p>
        </p:txBody>
      </p:sp>
    </p:spTree>
    <p:extLst>
      <p:ext uri="{BB962C8B-B14F-4D97-AF65-F5344CB8AC3E}">
        <p14:creationId xmlns:p14="http://schemas.microsoft.com/office/powerpoint/2010/main" val="628485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89194-43A6-DB27-44F6-A99F311F525B}"/>
              </a:ext>
            </a:extLst>
          </p:cNvPr>
          <p:cNvSpPr>
            <a:spLocks noGrp="1"/>
          </p:cNvSpPr>
          <p:nvPr>
            <p:ph type="title"/>
          </p:nvPr>
        </p:nvSpPr>
        <p:spPr/>
        <p:txBody>
          <a:bodyPr/>
          <a:lstStyle/>
          <a:p>
            <a:r>
              <a:rPr lang="en-US" dirty="0"/>
              <a:t>Workshop Coursebook</a:t>
            </a:r>
          </a:p>
        </p:txBody>
      </p:sp>
      <p:sp>
        <p:nvSpPr>
          <p:cNvPr id="4" name="Content Placeholder 3">
            <a:extLst>
              <a:ext uri="{FF2B5EF4-FFF2-40B4-BE49-F238E27FC236}">
                <a16:creationId xmlns:a16="http://schemas.microsoft.com/office/drawing/2014/main" id="{684C2A07-349F-0AAF-BE3C-6A1E0E92002C}"/>
              </a:ext>
            </a:extLst>
          </p:cNvPr>
          <p:cNvSpPr>
            <a:spLocks noGrp="1"/>
          </p:cNvSpPr>
          <p:nvPr>
            <p:ph sz="half" idx="1"/>
          </p:nvPr>
        </p:nvSpPr>
        <p:spPr/>
        <p:txBody>
          <a:bodyPr/>
          <a:lstStyle/>
          <a:p>
            <a:r>
              <a:rPr lang="en-US" dirty="0"/>
              <a:t>Print out of all slides</a:t>
            </a:r>
          </a:p>
          <a:p>
            <a:r>
              <a:rPr lang="en-US" dirty="0"/>
              <a:t>Appendix</a:t>
            </a:r>
          </a:p>
          <a:p>
            <a:pPr lvl="1"/>
            <a:r>
              <a:rPr lang="en-US" dirty="0"/>
              <a:t>Cheat sheets </a:t>
            </a:r>
          </a:p>
          <a:p>
            <a:pPr lvl="1"/>
            <a:r>
              <a:rPr lang="en-US" dirty="0"/>
              <a:t>Useful resources</a:t>
            </a:r>
          </a:p>
          <a:p>
            <a:pPr marL="0" indent="0">
              <a:buNone/>
            </a:pPr>
            <a:endParaRPr lang="en-US" dirty="0"/>
          </a:p>
          <a:p>
            <a:pPr marL="0" indent="0">
              <a:buNone/>
            </a:pPr>
            <a:endParaRPr lang="en-US" dirty="0"/>
          </a:p>
        </p:txBody>
      </p:sp>
      <p:pic>
        <p:nvPicPr>
          <p:cNvPr id="6" name="Content Placeholder 5">
            <a:extLst>
              <a:ext uri="{FF2B5EF4-FFF2-40B4-BE49-F238E27FC236}">
                <a16:creationId xmlns:a16="http://schemas.microsoft.com/office/drawing/2014/main" id="{89B68BF0-8D8E-F4F4-5C2F-1845B49033CE}"/>
              </a:ext>
            </a:extLst>
          </p:cNvPr>
          <p:cNvPicPr>
            <a:picLocks noGrp="1" noChangeAspect="1"/>
          </p:cNvPicPr>
          <p:nvPr>
            <p:ph sz="half" idx="2"/>
          </p:nvPr>
        </p:nvPicPr>
        <p:blipFill>
          <a:blip r:embed="rId3"/>
          <a:stretch>
            <a:fillRect/>
          </a:stretch>
        </p:blipFill>
        <p:spPr>
          <a:xfrm>
            <a:off x="7632765" y="1417637"/>
            <a:ext cx="3111435" cy="4022725"/>
          </a:xfrm>
          <a:prstGeom prst="rect">
            <a:avLst/>
          </a:prstGeom>
        </p:spPr>
      </p:pic>
    </p:spTree>
    <p:extLst>
      <p:ext uri="{BB962C8B-B14F-4D97-AF65-F5344CB8AC3E}">
        <p14:creationId xmlns:p14="http://schemas.microsoft.com/office/powerpoint/2010/main" val="2933357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B3F9-333C-65E2-9206-827741E6BEF8}"/>
              </a:ext>
            </a:extLst>
          </p:cNvPr>
          <p:cNvSpPr>
            <a:spLocks noGrp="1"/>
          </p:cNvSpPr>
          <p:nvPr>
            <p:ph type="title"/>
          </p:nvPr>
        </p:nvSpPr>
        <p:spPr/>
        <p:txBody>
          <a:bodyPr/>
          <a:lstStyle/>
          <a:p>
            <a:r>
              <a:rPr lang="en-US" dirty="0"/>
              <a:t>Who Are You?</a:t>
            </a:r>
          </a:p>
        </p:txBody>
      </p:sp>
    </p:spTree>
    <p:extLst>
      <p:ext uri="{BB962C8B-B14F-4D97-AF65-F5344CB8AC3E}">
        <p14:creationId xmlns:p14="http://schemas.microsoft.com/office/powerpoint/2010/main" val="3776291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5411-42E4-FBBB-B355-565DB572E51E}"/>
              </a:ext>
            </a:extLst>
          </p:cNvPr>
          <p:cNvSpPr>
            <a:spLocks noGrp="1"/>
          </p:cNvSpPr>
          <p:nvPr>
            <p:ph type="title"/>
          </p:nvPr>
        </p:nvSpPr>
        <p:spPr/>
        <p:txBody>
          <a:bodyPr/>
          <a:lstStyle/>
          <a:p>
            <a:r>
              <a:rPr lang="en-US" dirty="0"/>
              <a:t>Your Turn #1 </a:t>
            </a:r>
          </a:p>
        </p:txBody>
      </p:sp>
      <p:sp>
        <p:nvSpPr>
          <p:cNvPr id="3" name="Text Placeholder 2">
            <a:extLst>
              <a:ext uri="{FF2B5EF4-FFF2-40B4-BE49-F238E27FC236}">
                <a16:creationId xmlns:a16="http://schemas.microsoft.com/office/drawing/2014/main" id="{B57E7D23-B5C5-5F97-D727-7915CC7E032E}"/>
              </a:ext>
            </a:extLst>
          </p:cNvPr>
          <p:cNvSpPr>
            <a:spLocks noGrp="1"/>
          </p:cNvSpPr>
          <p:nvPr>
            <p:ph type="body" sz="quarter" idx="13"/>
          </p:nvPr>
        </p:nvSpPr>
        <p:spPr/>
        <p:txBody>
          <a:bodyPr>
            <a:normAutofit fontScale="70000" lnSpcReduction="20000"/>
          </a:bodyPr>
          <a:lstStyle/>
          <a:p>
            <a:pPr marL="0" indent="0" algn="ctr">
              <a:buNone/>
            </a:pPr>
            <a:r>
              <a:rPr lang="en-US" dirty="0"/>
              <a:t>Introduce yourself to your neighbors.</a:t>
            </a:r>
          </a:p>
          <a:p>
            <a:pPr marL="0" indent="0">
              <a:buNone/>
            </a:pPr>
            <a:endParaRPr lang="en-US" dirty="0"/>
          </a:p>
          <a:p>
            <a:pPr marL="0" indent="0" algn="ctr">
              <a:buNone/>
            </a:pPr>
            <a:r>
              <a:rPr lang="en-US" dirty="0"/>
              <a:t>Who are you?</a:t>
            </a:r>
          </a:p>
          <a:p>
            <a:pPr marL="0" indent="0" algn="ctr">
              <a:buNone/>
            </a:pPr>
            <a:r>
              <a:rPr lang="en-US" dirty="0"/>
              <a:t>Where are you from?</a:t>
            </a:r>
          </a:p>
          <a:p>
            <a:pPr marL="0" indent="0" algn="ctr">
              <a:buNone/>
            </a:pPr>
            <a:r>
              <a:rPr lang="en-US" dirty="0"/>
              <a:t>Why are you here?</a:t>
            </a:r>
          </a:p>
          <a:p>
            <a:pPr marL="0" indent="0" algn="ctr">
              <a:buNone/>
            </a:pPr>
            <a:r>
              <a:rPr lang="en-US" dirty="0"/>
              <a:t>What is your background with R?</a:t>
            </a:r>
          </a:p>
        </p:txBody>
      </p:sp>
    </p:spTree>
    <p:extLst>
      <p:ext uri="{BB962C8B-B14F-4D97-AF65-F5344CB8AC3E}">
        <p14:creationId xmlns:p14="http://schemas.microsoft.com/office/powerpoint/2010/main" val="2794724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CDE4A7-84EC-B19A-9EAA-36E7F6552956}"/>
              </a:ext>
            </a:extLst>
          </p:cNvPr>
          <p:cNvSpPr>
            <a:spLocks noGrp="1"/>
          </p:cNvSpPr>
          <p:nvPr>
            <p:ph type="title"/>
          </p:nvPr>
        </p:nvSpPr>
        <p:spPr/>
        <p:txBody>
          <a:bodyPr/>
          <a:lstStyle/>
          <a:p>
            <a:r>
              <a:rPr lang="en-US" dirty="0"/>
              <a:t>Final Tips</a:t>
            </a:r>
          </a:p>
        </p:txBody>
      </p:sp>
      <p:sp>
        <p:nvSpPr>
          <p:cNvPr id="6" name="Content Placeholder 5">
            <a:extLst>
              <a:ext uri="{FF2B5EF4-FFF2-40B4-BE49-F238E27FC236}">
                <a16:creationId xmlns:a16="http://schemas.microsoft.com/office/drawing/2014/main" id="{6F125B46-BC5E-1F4F-EA7F-4238A25588C7}"/>
              </a:ext>
            </a:extLst>
          </p:cNvPr>
          <p:cNvSpPr>
            <a:spLocks noGrp="1"/>
          </p:cNvSpPr>
          <p:nvPr>
            <p:ph idx="1"/>
          </p:nvPr>
        </p:nvSpPr>
        <p:spPr/>
        <p:txBody>
          <a:bodyPr/>
          <a:lstStyle/>
          <a:p>
            <a:pPr marL="0" indent="0">
              <a:buNone/>
            </a:pPr>
            <a:r>
              <a:rPr lang="en-US" dirty="0"/>
              <a:t>The best way to learn to code is by doing</a:t>
            </a:r>
          </a:p>
          <a:p>
            <a:pPr marL="0" indent="0">
              <a:buNone/>
            </a:pPr>
            <a:r>
              <a:rPr lang="en-US" dirty="0"/>
              <a:t>Practice is key! </a:t>
            </a:r>
          </a:p>
        </p:txBody>
      </p:sp>
    </p:spTree>
    <p:extLst>
      <p:ext uri="{BB962C8B-B14F-4D97-AF65-F5344CB8AC3E}">
        <p14:creationId xmlns:p14="http://schemas.microsoft.com/office/powerpoint/2010/main" val="3240092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Course Introduction</a:t>
            </a:r>
          </a:p>
        </p:txBody>
      </p:sp>
    </p:spTree>
    <p:extLst>
      <p:ext uri="{BB962C8B-B14F-4D97-AF65-F5344CB8AC3E}">
        <p14:creationId xmlns:p14="http://schemas.microsoft.com/office/powerpoint/2010/main" val="289846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814B3-1D8D-80D2-13C5-FB56C647B7B2}"/>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989B4D9F-8E5F-D09B-F183-C3FC49810EC3}"/>
              </a:ext>
            </a:extLst>
          </p:cNvPr>
          <p:cNvSpPr>
            <a:spLocks noGrp="1"/>
          </p:cNvSpPr>
          <p:nvPr>
            <p:ph idx="1"/>
          </p:nvPr>
        </p:nvSpPr>
        <p:spPr/>
        <p:txBody>
          <a:bodyPr>
            <a:normAutofit/>
          </a:bodyPr>
          <a:lstStyle/>
          <a:p>
            <a:pPr algn="ctr"/>
            <a:endParaRPr lang="en-US" sz="4400" dirty="0"/>
          </a:p>
          <a:p>
            <a:pPr algn="ctr"/>
            <a:r>
              <a:rPr lang="en-US" sz="4400" dirty="0"/>
              <a:t>Build practical skills to make database connections and query data in R</a:t>
            </a:r>
          </a:p>
        </p:txBody>
      </p:sp>
    </p:spTree>
    <p:extLst>
      <p:ext uri="{BB962C8B-B14F-4D97-AF65-F5344CB8AC3E}">
        <p14:creationId xmlns:p14="http://schemas.microsoft.com/office/powerpoint/2010/main" val="565515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28C8-3FE1-F338-1F2B-D675E7D2C6A0}"/>
              </a:ext>
            </a:extLst>
          </p:cNvPr>
          <p:cNvSpPr>
            <a:spLocks noGrp="1"/>
          </p:cNvSpPr>
          <p:nvPr>
            <p:ph type="title"/>
          </p:nvPr>
        </p:nvSpPr>
        <p:spPr/>
        <p:txBody>
          <a:bodyPr/>
          <a:lstStyle/>
          <a:p>
            <a:r>
              <a:rPr lang="en-US" dirty="0"/>
              <a:t>Schedule</a:t>
            </a:r>
          </a:p>
        </p:txBody>
      </p:sp>
      <p:graphicFrame>
        <p:nvGraphicFramePr>
          <p:cNvPr id="5" name="Content Placeholder 4">
            <a:extLst>
              <a:ext uri="{FF2B5EF4-FFF2-40B4-BE49-F238E27FC236}">
                <a16:creationId xmlns:a16="http://schemas.microsoft.com/office/drawing/2014/main" id="{2643FD3E-B3D3-A634-01F7-4298DD75BDBF}"/>
              </a:ext>
            </a:extLst>
          </p:cNvPr>
          <p:cNvGraphicFramePr>
            <a:graphicFrameLocks noGrp="1"/>
          </p:cNvGraphicFramePr>
          <p:nvPr>
            <p:ph idx="1"/>
            <p:extLst>
              <p:ext uri="{D42A27DB-BD31-4B8C-83A1-F6EECF244321}">
                <p14:modId xmlns:p14="http://schemas.microsoft.com/office/powerpoint/2010/main" val="3416833530"/>
              </p:ext>
            </p:extLst>
          </p:nvPr>
        </p:nvGraphicFramePr>
        <p:xfrm>
          <a:off x="1023938" y="2286000"/>
          <a:ext cx="9720261" cy="2865120"/>
        </p:xfrm>
        <a:graphic>
          <a:graphicData uri="http://schemas.openxmlformats.org/drawingml/2006/table">
            <a:tbl>
              <a:tblPr firstRow="1" bandRow="1">
                <a:tableStyleId>{5C22544A-7EE6-4342-B048-85BDC9FD1C3A}</a:tableStyleId>
              </a:tblPr>
              <a:tblGrid>
                <a:gridCol w="1833562">
                  <a:extLst>
                    <a:ext uri="{9D8B030D-6E8A-4147-A177-3AD203B41FA5}">
                      <a16:colId xmlns:a16="http://schemas.microsoft.com/office/drawing/2014/main" val="1494974435"/>
                    </a:ext>
                  </a:extLst>
                </a:gridCol>
                <a:gridCol w="5143500">
                  <a:extLst>
                    <a:ext uri="{9D8B030D-6E8A-4147-A177-3AD203B41FA5}">
                      <a16:colId xmlns:a16="http://schemas.microsoft.com/office/drawing/2014/main" val="1448703120"/>
                    </a:ext>
                  </a:extLst>
                </a:gridCol>
                <a:gridCol w="2743199">
                  <a:extLst>
                    <a:ext uri="{9D8B030D-6E8A-4147-A177-3AD203B41FA5}">
                      <a16:colId xmlns:a16="http://schemas.microsoft.com/office/drawing/2014/main" val="879349598"/>
                    </a:ext>
                  </a:extLst>
                </a:gridCol>
              </a:tblGrid>
              <a:tr h="370840">
                <a:tc>
                  <a:txBody>
                    <a:bodyPr/>
                    <a:lstStyle/>
                    <a:p>
                      <a:r>
                        <a:rPr lang="en-US" dirty="0"/>
                        <a:t>Time</a:t>
                      </a:r>
                    </a:p>
                  </a:txBody>
                  <a:tcPr/>
                </a:tc>
                <a:tc>
                  <a:txBody>
                    <a:bodyPr/>
                    <a:lstStyle/>
                    <a:p>
                      <a:r>
                        <a:rPr lang="en-US" dirty="0"/>
                        <a:t>Session</a:t>
                      </a:r>
                    </a:p>
                  </a:txBody>
                  <a:tcPr/>
                </a:tc>
                <a:tc>
                  <a:txBody>
                    <a:bodyPr/>
                    <a:lstStyle/>
                    <a:p>
                      <a:r>
                        <a:rPr lang="en-US" dirty="0"/>
                        <a:t>Instructor</a:t>
                      </a:r>
                    </a:p>
                  </a:txBody>
                  <a:tcPr/>
                </a:tc>
                <a:extLst>
                  <a:ext uri="{0D108BD9-81ED-4DB2-BD59-A6C34878D82A}">
                    <a16:rowId xmlns:a16="http://schemas.microsoft.com/office/drawing/2014/main" val="701630578"/>
                  </a:ext>
                </a:extLst>
              </a:tr>
              <a:tr h="370840">
                <a:tc>
                  <a:txBody>
                    <a:bodyPr/>
                    <a:lstStyle/>
                    <a:p>
                      <a:r>
                        <a:rPr lang="en-US" dirty="0"/>
                        <a:t>1:15 – 2:00 PM</a:t>
                      </a:r>
                    </a:p>
                  </a:txBody>
                  <a:tcPr/>
                </a:tc>
                <a:tc>
                  <a:txBody>
                    <a:bodyPr/>
                    <a:lstStyle/>
                    <a:p>
                      <a:r>
                        <a:rPr lang="en-US" dirty="0"/>
                        <a:t>Database Concepts Demystified</a:t>
                      </a:r>
                    </a:p>
                  </a:txBody>
                  <a:tcPr/>
                </a:tc>
                <a:tc>
                  <a:txBody>
                    <a:bodyPr/>
                    <a:lstStyle/>
                    <a:p>
                      <a:r>
                        <a:rPr lang="en-US" dirty="0"/>
                        <a:t>Joseph Rudolf MD</a:t>
                      </a:r>
                    </a:p>
                  </a:txBody>
                  <a:tcPr/>
                </a:tc>
                <a:extLst>
                  <a:ext uri="{0D108BD9-81ED-4DB2-BD59-A6C34878D82A}">
                    <a16:rowId xmlns:a16="http://schemas.microsoft.com/office/drawing/2014/main" val="1933332773"/>
                  </a:ext>
                </a:extLst>
              </a:tr>
              <a:tr h="370840">
                <a:tc>
                  <a:txBody>
                    <a:bodyPr/>
                    <a:lstStyle/>
                    <a:p>
                      <a:r>
                        <a:rPr lang="en-US" dirty="0"/>
                        <a:t>2:00 – 2:45 PM</a:t>
                      </a:r>
                    </a:p>
                  </a:txBody>
                  <a:tcPr/>
                </a:tc>
                <a:tc>
                  <a:txBody>
                    <a:bodyPr/>
                    <a:lstStyle/>
                    <a:p>
                      <a:r>
                        <a:rPr lang="en-US" dirty="0"/>
                        <a:t>Databases with R: A Marriage Made in the </a:t>
                      </a:r>
                      <a:r>
                        <a:rPr lang="en-US" dirty="0" err="1"/>
                        <a:t>Tidyverse</a:t>
                      </a:r>
                      <a:endParaRPr lang="en-US" dirty="0"/>
                    </a:p>
                  </a:txBody>
                  <a:tcPr/>
                </a:tc>
                <a:tc>
                  <a:txBody>
                    <a:bodyPr/>
                    <a:lstStyle/>
                    <a:p>
                      <a:r>
                        <a:rPr lang="en-US" dirty="0"/>
                        <a:t>Patrick Mathias MD PhD</a:t>
                      </a:r>
                    </a:p>
                  </a:txBody>
                  <a:tcPr/>
                </a:tc>
                <a:extLst>
                  <a:ext uri="{0D108BD9-81ED-4DB2-BD59-A6C34878D82A}">
                    <a16:rowId xmlns:a16="http://schemas.microsoft.com/office/drawing/2014/main" val="414272509"/>
                  </a:ext>
                </a:extLst>
              </a:tr>
              <a:tr h="370840">
                <a:tc>
                  <a:txBody>
                    <a:bodyPr/>
                    <a:lstStyle/>
                    <a:p>
                      <a:r>
                        <a:rPr lang="en-US" dirty="0"/>
                        <a:t>2:45 – 3:05 PM</a:t>
                      </a:r>
                    </a:p>
                  </a:txBody>
                  <a:tcPr/>
                </a:tc>
                <a:tc>
                  <a:txBody>
                    <a:bodyPr/>
                    <a:lstStyle/>
                    <a:p>
                      <a:r>
                        <a:rPr lang="en-US" dirty="0"/>
                        <a:t>Refreshment Break</a:t>
                      </a:r>
                    </a:p>
                  </a:txBody>
                  <a:tcPr/>
                </a:tc>
                <a:tc>
                  <a:txBody>
                    <a:bodyPr/>
                    <a:lstStyle/>
                    <a:p>
                      <a:endParaRPr lang="en-US" dirty="0"/>
                    </a:p>
                  </a:txBody>
                  <a:tcPr/>
                </a:tc>
                <a:extLst>
                  <a:ext uri="{0D108BD9-81ED-4DB2-BD59-A6C34878D82A}">
                    <a16:rowId xmlns:a16="http://schemas.microsoft.com/office/drawing/2014/main" val="794603596"/>
                  </a:ext>
                </a:extLst>
              </a:tr>
              <a:tr h="370840">
                <a:tc>
                  <a:txBody>
                    <a:bodyPr/>
                    <a:lstStyle/>
                    <a:p>
                      <a:r>
                        <a:rPr lang="en-US" dirty="0"/>
                        <a:t>3:05 – 3:50 PM</a:t>
                      </a:r>
                    </a:p>
                  </a:txBody>
                  <a:tcPr/>
                </a:tc>
                <a:tc>
                  <a:txBody>
                    <a:bodyPr/>
                    <a:lstStyle/>
                    <a:p>
                      <a:r>
                        <a:rPr lang="en-US" dirty="0"/>
                        <a:t>Joining Forces: Data Merging Techniques in R</a:t>
                      </a:r>
                    </a:p>
                  </a:txBody>
                  <a:tcPr/>
                </a:tc>
                <a:tc>
                  <a:txBody>
                    <a:bodyPr/>
                    <a:lstStyle/>
                    <a:p>
                      <a:r>
                        <a:rPr lang="en-US" dirty="0" err="1"/>
                        <a:t>Amrom</a:t>
                      </a:r>
                      <a:r>
                        <a:rPr lang="en-US" dirty="0"/>
                        <a:t> Obstfeld MD PhD</a:t>
                      </a:r>
                    </a:p>
                  </a:txBody>
                  <a:tcPr/>
                </a:tc>
                <a:extLst>
                  <a:ext uri="{0D108BD9-81ED-4DB2-BD59-A6C34878D82A}">
                    <a16:rowId xmlns:a16="http://schemas.microsoft.com/office/drawing/2014/main" val="2694571611"/>
                  </a:ext>
                </a:extLst>
              </a:tr>
              <a:tr h="370840">
                <a:tc>
                  <a:txBody>
                    <a:bodyPr/>
                    <a:lstStyle/>
                    <a:p>
                      <a:r>
                        <a:rPr lang="en-US" dirty="0"/>
                        <a:t>3:50 – 4:00 PM</a:t>
                      </a:r>
                    </a:p>
                  </a:txBody>
                  <a:tcPr/>
                </a:tc>
                <a:tc>
                  <a:txBody>
                    <a:bodyPr/>
                    <a:lstStyle/>
                    <a:p>
                      <a:r>
                        <a:rPr lang="en-US" dirty="0"/>
                        <a:t>Refreshment Break</a:t>
                      </a:r>
                    </a:p>
                  </a:txBody>
                  <a:tcPr/>
                </a:tc>
                <a:tc>
                  <a:txBody>
                    <a:bodyPr/>
                    <a:lstStyle/>
                    <a:p>
                      <a:endParaRPr lang="en-US" dirty="0"/>
                    </a:p>
                  </a:txBody>
                  <a:tcPr/>
                </a:tc>
                <a:extLst>
                  <a:ext uri="{0D108BD9-81ED-4DB2-BD59-A6C34878D82A}">
                    <a16:rowId xmlns:a16="http://schemas.microsoft.com/office/drawing/2014/main" val="3977277375"/>
                  </a:ext>
                </a:extLst>
              </a:tr>
              <a:tr h="370840">
                <a:tc>
                  <a:txBody>
                    <a:bodyPr/>
                    <a:lstStyle/>
                    <a:p>
                      <a:r>
                        <a:rPr lang="en-US" dirty="0"/>
                        <a:t>4:00 – 4:45 PM</a:t>
                      </a:r>
                    </a:p>
                  </a:txBody>
                  <a:tcPr/>
                </a:tc>
                <a:tc>
                  <a:txBody>
                    <a:bodyPr/>
                    <a:lstStyle/>
                    <a:p>
                      <a:r>
                        <a:rPr lang="en-US" dirty="0"/>
                        <a:t>Getting Your Feet Wet with Clinical Research Data with </a:t>
                      </a:r>
                      <a:r>
                        <a:rPr lang="en-US" dirty="0" err="1"/>
                        <a:t>REDCap</a:t>
                      </a:r>
                      <a:r>
                        <a:rPr lang="en-US" dirty="0"/>
                        <a:t> and R</a:t>
                      </a:r>
                    </a:p>
                  </a:txBody>
                  <a:tcPr/>
                </a:tc>
                <a:tc>
                  <a:txBody>
                    <a:bodyPr/>
                    <a:lstStyle/>
                    <a:p>
                      <a:r>
                        <a:rPr lang="en-US" dirty="0"/>
                        <a:t>Stephan Kadauke MD PhD</a:t>
                      </a:r>
                    </a:p>
                  </a:txBody>
                  <a:tcPr/>
                </a:tc>
                <a:extLst>
                  <a:ext uri="{0D108BD9-81ED-4DB2-BD59-A6C34878D82A}">
                    <a16:rowId xmlns:a16="http://schemas.microsoft.com/office/drawing/2014/main" val="870792805"/>
                  </a:ext>
                </a:extLst>
              </a:tr>
            </a:tbl>
          </a:graphicData>
        </a:graphic>
      </p:graphicFrame>
    </p:spTree>
    <p:extLst>
      <p:ext uri="{BB962C8B-B14F-4D97-AF65-F5344CB8AC3E}">
        <p14:creationId xmlns:p14="http://schemas.microsoft.com/office/powerpoint/2010/main" val="1944652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Who Are We?</a:t>
            </a:r>
          </a:p>
        </p:txBody>
      </p:sp>
    </p:spTree>
    <p:extLst>
      <p:ext uri="{BB962C8B-B14F-4D97-AF65-F5344CB8AC3E}">
        <p14:creationId xmlns:p14="http://schemas.microsoft.com/office/powerpoint/2010/main" val="813882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91B54-CE80-4935-8A79-C5A4BB96AEE8}"/>
              </a:ext>
            </a:extLst>
          </p:cNvPr>
          <p:cNvSpPr>
            <a:spLocks noGrp="1"/>
          </p:cNvSpPr>
          <p:nvPr>
            <p:ph type="title"/>
          </p:nvPr>
        </p:nvSpPr>
        <p:spPr/>
        <p:txBody>
          <a:bodyPr/>
          <a:lstStyle/>
          <a:p>
            <a:r>
              <a:rPr lang="en-US" dirty="0"/>
              <a:t>Joseph Rudolf</a:t>
            </a:r>
          </a:p>
        </p:txBody>
      </p:sp>
      <p:sp>
        <p:nvSpPr>
          <p:cNvPr id="3" name="Content Placeholder 2">
            <a:extLst>
              <a:ext uri="{FF2B5EF4-FFF2-40B4-BE49-F238E27FC236}">
                <a16:creationId xmlns:a16="http://schemas.microsoft.com/office/drawing/2014/main" id="{3A63C709-0463-9AFF-FEAF-DB561852C4E4}"/>
              </a:ext>
            </a:extLst>
          </p:cNvPr>
          <p:cNvSpPr>
            <a:spLocks noGrp="1"/>
          </p:cNvSpPr>
          <p:nvPr>
            <p:ph sz="half" idx="1"/>
          </p:nvPr>
        </p:nvSpPr>
        <p:spPr/>
        <p:txBody>
          <a:bodyPr/>
          <a:lstStyle/>
          <a:p>
            <a:pPr marL="0" indent="0">
              <a:buNone/>
            </a:pPr>
            <a:r>
              <a:rPr lang="en-US" dirty="0"/>
              <a:t>Assistant Professor, Department of Pathology, University of Utah Medical School</a:t>
            </a:r>
          </a:p>
          <a:p>
            <a:pPr marL="0" indent="0">
              <a:buNone/>
            </a:pPr>
            <a:r>
              <a:rPr lang="en-US" dirty="0"/>
              <a:t>Medical Director, Automated Core Laboratory, ARUP Laboratories</a:t>
            </a:r>
          </a:p>
          <a:p>
            <a:pPr marL="0" indent="0">
              <a:buNone/>
            </a:pPr>
            <a:r>
              <a:rPr lang="en-US" dirty="0"/>
              <a:t>Medical Director, Clinical Informatics, ARUP Laboratories</a:t>
            </a:r>
          </a:p>
          <a:p>
            <a:endParaRPr lang="en-US" dirty="0"/>
          </a:p>
          <a:p>
            <a:endParaRPr lang="en-US" dirty="0"/>
          </a:p>
        </p:txBody>
      </p:sp>
      <p:pic>
        <p:nvPicPr>
          <p:cNvPr id="5" name="Content Placeholder 5">
            <a:extLst>
              <a:ext uri="{FF2B5EF4-FFF2-40B4-BE49-F238E27FC236}">
                <a16:creationId xmlns:a16="http://schemas.microsoft.com/office/drawing/2014/main" id="{F173A82C-80DD-5E04-70CA-E510A115BAC2}"/>
              </a:ext>
            </a:extLst>
          </p:cNvPr>
          <p:cNvPicPr>
            <a:picLocks noGrp="1" noChangeAspect="1"/>
          </p:cNvPicPr>
          <p:nvPr>
            <p:ph sz="half" idx="2"/>
          </p:nvPr>
        </p:nvPicPr>
        <p:blipFill>
          <a:blip r:embed="rId3"/>
          <a:stretch>
            <a:fillRect/>
          </a:stretch>
        </p:blipFill>
        <p:spPr>
          <a:xfrm>
            <a:off x="7527675" y="1016606"/>
            <a:ext cx="3216525" cy="4824788"/>
          </a:xfrm>
        </p:spPr>
      </p:pic>
    </p:spTree>
    <p:extLst>
      <p:ext uri="{BB962C8B-B14F-4D97-AF65-F5344CB8AC3E}">
        <p14:creationId xmlns:p14="http://schemas.microsoft.com/office/powerpoint/2010/main" val="567822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E453C-22B0-D709-CC07-9DF13D6BAABE}"/>
              </a:ext>
            </a:extLst>
          </p:cNvPr>
          <p:cNvSpPr>
            <a:spLocks noGrp="1"/>
          </p:cNvSpPr>
          <p:nvPr>
            <p:ph type="title"/>
          </p:nvPr>
        </p:nvSpPr>
        <p:spPr/>
        <p:txBody>
          <a:bodyPr/>
          <a:lstStyle/>
          <a:p>
            <a:r>
              <a:rPr lang="en-US" dirty="0"/>
              <a:t>Patrick Mathias</a:t>
            </a:r>
          </a:p>
        </p:txBody>
      </p:sp>
      <p:sp>
        <p:nvSpPr>
          <p:cNvPr id="3" name="Content Placeholder 2">
            <a:extLst>
              <a:ext uri="{FF2B5EF4-FFF2-40B4-BE49-F238E27FC236}">
                <a16:creationId xmlns:a16="http://schemas.microsoft.com/office/drawing/2014/main" id="{A9301699-ABBD-A4CC-4B21-40A832260CCE}"/>
              </a:ext>
            </a:extLst>
          </p:cNvPr>
          <p:cNvSpPr>
            <a:spLocks noGrp="1"/>
          </p:cNvSpPr>
          <p:nvPr>
            <p:ph sz="half" idx="1"/>
          </p:nvPr>
        </p:nvSpPr>
        <p:spPr/>
        <p:txBody>
          <a:bodyPr/>
          <a:lstStyle/>
          <a:p>
            <a:pPr marL="0" indent="0">
              <a:buNone/>
            </a:pPr>
            <a:r>
              <a:rPr lang="en-US" dirty="0"/>
              <a:t>Associate Professor, Department of Laboratory Medicine and Pathology</a:t>
            </a:r>
          </a:p>
          <a:p>
            <a:pPr marL="0" indent="0">
              <a:buNone/>
            </a:pPr>
            <a:r>
              <a:rPr lang="en-US" dirty="0"/>
              <a:t>University of Washington School of Medicine</a:t>
            </a:r>
          </a:p>
          <a:p>
            <a:pPr marL="0" indent="0">
              <a:buNone/>
            </a:pPr>
            <a:r>
              <a:rPr lang="en-US" dirty="0"/>
              <a:t>Associate Medical Director, Laboratory Medicine and Pathology Informatics</a:t>
            </a:r>
          </a:p>
          <a:p>
            <a:pPr marL="0" indent="0">
              <a:buNone/>
            </a:pPr>
            <a:r>
              <a:rPr lang="en-US" dirty="0"/>
              <a:t>Vice Chair of Clinical Operations</a:t>
            </a:r>
          </a:p>
        </p:txBody>
      </p:sp>
      <p:pic>
        <p:nvPicPr>
          <p:cNvPr id="5" name="Google Shape;309;p23">
            <a:extLst>
              <a:ext uri="{FF2B5EF4-FFF2-40B4-BE49-F238E27FC236}">
                <a16:creationId xmlns:a16="http://schemas.microsoft.com/office/drawing/2014/main" id="{13507237-B45B-9D17-7B90-09A976DCF71D}"/>
              </a:ext>
            </a:extLst>
          </p:cNvPr>
          <p:cNvPicPr preferRelativeResize="0"/>
          <p:nvPr/>
        </p:nvPicPr>
        <p:blipFill>
          <a:blip r:embed="rId3">
            <a:alphaModFix/>
          </a:blip>
          <a:stretch>
            <a:fillRect/>
          </a:stretch>
        </p:blipFill>
        <p:spPr>
          <a:xfrm>
            <a:off x="7379888" y="1225984"/>
            <a:ext cx="3364312" cy="4406032"/>
          </a:xfrm>
          <a:prstGeom prst="rect">
            <a:avLst/>
          </a:prstGeom>
          <a:noFill/>
          <a:ln>
            <a:noFill/>
          </a:ln>
        </p:spPr>
      </p:pic>
    </p:spTree>
    <p:extLst>
      <p:ext uri="{BB962C8B-B14F-4D97-AF65-F5344CB8AC3E}">
        <p14:creationId xmlns:p14="http://schemas.microsoft.com/office/powerpoint/2010/main" val="141851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3F243-36BF-CBA6-4B9F-536229A49436}"/>
              </a:ext>
            </a:extLst>
          </p:cNvPr>
          <p:cNvSpPr>
            <a:spLocks noGrp="1"/>
          </p:cNvSpPr>
          <p:nvPr>
            <p:ph type="title"/>
          </p:nvPr>
        </p:nvSpPr>
        <p:spPr/>
        <p:txBody>
          <a:bodyPr/>
          <a:lstStyle/>
          <a:p>
            <a:r>
              <a:rPr lang="en-US" dirty="0" err="1"/>
              <a:t>Amrom</a:t>
            </a:r>
            <a:r>
              <a:rPr lang="en-US" dirty="0"/>
              <a:t> Obstfeld</a:t>
            </a:r>
          </a:p>
        </p:txBody>
      </p:sp>
      <p:sp>
        <p:nvSpPr>
          <p:cNvPr id="3" name="Content Placeholder 2">
            <a:extLst>
              <a:ext uri="{FF2B5EF4-FFF2-40B4-BE49-F238E27FC236}">
                <a16:creationId xmlns:a16="http://schemas.microsoft.com/office/drawing/2014/main" id="{2F70987F-9E4F-7D31-3E5A-D9920904BE35}"/>
              </a:ext>
            </a:extLst>
          </p:cNvPr>
          <p:cNvSpPr>
            <a:spLocks noGrp="1"/>
          </p:cNvSpPr>
          <p:nvPr>
            <p:ph sz="half" idx="1"/>
          </p:nvPr>
        </p:nvSpPr>
        <p:spPr/>
        <p:txBody>
          <a:bodyPr/>
          <a:lstStyle/>
          <a:p>
            <a:pPr marL="0" indent="0">
              <a:buNone/>
            </a:pPr>
            <a:r>
              <a:rPr lang="en-US" dirty="0"/>
              <a:t>Associate Professor of Clinical Pathology and Laboratory Medicine</a:t>
            </a:r>
          </a:p>
          <a:p>
            <a:pPr marL="0" indent="0">
              <a:buNone/>
            </a:pPr>
            <a:r>
              <a:rPr lang="en-US" dirty="0"/>
              <a:t>University of Pennsylvania Perelman School of Medicine</a:t>
            </a:r>
          </a:p>
          <a:p>
            <a:pPr marL="0" indent="0">
              <a:buNone/>
            </a:pPr>
            <a:r>
              <a:rPr lang="en-US" dirty="0"/>
              <a:t>Director of Pathology Informatics</a:t>
            </a:r>
          </a:p>
          <a:p>
            <a:pPr marL="0" indent="0">
              <a:buNone/>
            </a:pPr>
            <a:r>
              <a:rPr lang="en-US" dirty="0"/>
              <a:t>Children's Hospital of Philadelphia</a:t>
            </a:r>
          </a:p>
        </p:txBody>
      </p:sp>
      <p:pic>
        <p:nvPicPr>
          <p:cNvPr id="5" name="Picture 4">
            <a:extLst>
              <a:ext uri="{FF2B5EF4-FFF2-40B4-BE49-F238E27FC236}">
                <a16:creationId xmlns:a16="http://schemas.microsoft.com/office/drawing/2014/main" id="{D6390CEC-5B02-80FE-3F96-C0CF77F4C799}"/>
              </a:ext>
            </a:extLst>
          </p:cNvPr>
          <p:cNvPicPr>
            <a:picLocks noChangeAspect="1"/>
          </p:cNvPicPr>
          <p:nvPr/>
        </p:nvPicPr>
        <p:blipFill>
          <a:blip r:embed="rId3"/>
          <a:stretch>
            <a:fillRect/>
          </a:stretch>
        </p:blipFill>
        <p:spPr>
          <a:xfrm>
            <a:off x="7564694" y="1306917"/>
            <a:ext cx="3179506" cy="4244165"/>
          </a:xfrm>
          <a:prstGeom prst="rect">
            <a:avLst/>
          </a:prstGeom>
        </p:spPr>
      </p:pic>
    </p:spTree>
    <p:extLst>
      <p:ext uri="{BB962C8B-B14F-4D97-AF65-F5344CB8AC3E}">
        <p14:creationId xmlns:p14="http://schemas.microsoft.com/office/powerpoint/2010/main" val="3426174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51D60-460D-A0C5-A94A-4B958077DE2A}"/>
              </a:ext>
            </a:extLst>
          </p:cNvPr>
          <p:cNvSpPr>
            <a:spLocks noGrp="1"/>
          </p:cNvSpPr>
          <p:nvPr>
            <p:ph type="title"/>
          </p:nvPr>
        </p:nvSpPr>
        <p:spPr/>
        <p:txBody>
          <a:bodyPr/>
          <a:lstStyle/>
          <a:p>
            <a:r>
              <a:rPr lang="en-US" dirty="0"/>
              <a:t>Stephan </a:t>
            </a:r>
            <a:r>
              <a:rPr lang="en-US" dirty="0" err="1"/>
              <a:t>Kadauke</a:t>
            </a:r>
            <a:endParaRPr lang="en-US" dirty="0"/>
          </a:p>
        </p:txBody>
      </p:sp>
      <p:sp>
        <p:nvSpPr>
          <p:cNvPr id="3" name="Content Placeholder 2">
            <a:extLst>
              <a:ext uri="{FF2B5EF4-FFF2-40B4-BE49-F238E27FC236}">
                <a16:creationId xmlns:a16="http://schemas.microsoft.com/office/drawing/2014/main" id="{C7D5081A-D172-4253-A16C-6A507CE7C51F}"/>
              </a:ext>
            </a:extLst>
          </p:cNvPr>
          <p:cNvSpPr>
            <a:spLocks noGrp="1"/>
          </p:cNvSpPr>
          <p:nvPr>
            <p:ph sz="half" idx="1"/>
          </p:nvPr>
        </p:nvSpPr>
        <p:spPr/>
        <p:txBody>
          <a:bodyPr>
            <a:normAutofit/>
          </a:bodyPr>
          <a:lstStyle/>
          <a:p>
            <a:pPr marL="0" indent="0">
              <a:buNone/>
            </a:pPr>
            <a:r>
              <a:rPr lang="en-US" dirty="0"/>
              <a:t>Assistant Professor of Clinical Pathology and Laboratory Medicine</a:t>
            </a:r>
          </a:p>
          <a:p>
            <a:pPr marL="0" indent="0">
              <a:buNone/>
            </a:pPr>
            <a:r>
              <a:rPr lang="en-US" dirty="0"/>
              <a:t>University of Pennsylvania Perelman School of Medicine</a:t>
            </a:r>
          </a:p>
          <a:p>
            <a:pPr marL="0" indent="0">
              <a:buNone/>
            </a:pPr>
            <a:r>
              <a:rPr lang="en-US" dirty="0"/>
              <a:t>Associate Director of the Cell and Gene Therapy Laboratory </a:t>
            </a:r>
          </a:p>
          <a:p>
            <a:pPr marL="0" indent="0">
              <a:buNone/>
            </a:pPr>
            <a:r>
              <a:rPr lang="en-US" dirty="0"/>
              <a:t>Medical Director of Cell and Gene Therapy Informatics</a:t>
            </a:r>
          </a:p>
          <a:p>
            <a:pPr marL="0" indent="0">
              <a:buNone/>
            </a:pPr>
            <a:r>
              <a:rPr lang="en-US" dirty="0"/>
              <a:t>Children's Hospital of Philadelphia</a:t>
            </a:r>
          </a:p>
        </p:txBody>
      </p:sp>
      <p:pic>
        <p:nvPicPr>
          <p:cNvPr id="4" name="Picture 3">
            <a:extLst>
              <a:ext uri="{FF2B5EF4-FFF2-40B4-BE49-F238E27FC236}">
                <a16:creationId xmlns:a16="http://schemas.microsoft.com/office/drawing/2014/main" id="{14AC1FE1-C47C-E0FD-5D28-46D759248CBD}"/>
              </a:ext>
            </a:extLst>
          </p:cNvPr>
          <p:cNvPicPr>
            <a:picLocks noChangeAspect="1"/>
          </p:cNvPicPr>
          <p:nvPr/>
        </p:nvPicPr>
        <p:blipFill>
          <a:blip r:embed="rId3"/>
          <a:stretch>
            <a:fillRect/>
          </a:stretch>
        </p:blipFill>
        <p:spPr>
          <a:xfrm>
            <a:off x="6502899" y="1041166"/>
            <a:ext cx="4664973" cy="4775667"/>
          </a:xfrm>
          <a:prstGeom prst="rect">
            <a:avLst/>
          </a:prstGeom>
        </p:spPr>
      </p:pic>
    </p:spTree>
    <p:extLst>
      <p:ext uri="{BB962C8B-B14F-4D97-AF65-F5344CB8AC3E}">
        <p14:creationId xmlns:p14="http://schemas.microsoft.com/office/powerpoint/2010/main" val="17216082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20580</TotalTime>
  <Words>1087</Words>
  <Application>Microsoft Macintosh PowerPoint</Application>
  <PresentationFormat>Widescreen</PresentationFormat>
  <Paragraphs>138</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Tw Cen MT</vt:lpstr>
      <vt:lpstr>Tw Cen MT Condensed</vt:lpstr>
      <vt:lpstr>Wingdings 3</vt:lpstr>
      <vt:lpstr>Integral</vt:lpstr>
      <vt:lpstr>Welcome to R Database Workshop </vt:lpstr>
      <vt:lpstr>Course Introduction</vt:lpstr>
      <vt:lpstr>Goal</vt:lpstr>
      <vt:lpstr>Schedule</vt:lpstr>
      <vt:lpstr>Who Are We?</vt:lpstr>
      <vt:lpstr>Joseph Rudolf</vt:lpstr>
      <vt:lpstr>Patrick Mathias</vt:lpstr>
      <vt:lpstr>Amrom Obstfeld</vt:lpstr>
      <vt:lpstr>Stephan Kadauke</vt:lpstr>
      <vt:lpstr>Workshop Workflow</vt:lpstr>
      <vt:lpstr>Sessions</vt:lpstr>
      <vt:lpstr>Your Turns</vt:lpstr>
      <vt:lpstr>Workshop Coursebook</vt:lpstr>
      <vt:lpstr>Who Are You?</vt:lpstr>
      <vt:lpstr>Your Turn #1 </vt:lpstr>
      <vt:lpstr>Final Tips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Joseph Rudolf</cp:lastModifiedBy>
  <cp:revision>666</cp:revision>
  <cp:lastPrinted>2019-02-19T22:36:37Z</cp:lastPrinted>
  <dcterms:created xsi:type="dcterms:W3CDTF">2018-02-01T22:00:01Z</dcterms:created>
  <dcterms:modified xsi:type="dcterms:W3CDTF">2024-05-20T16:19:38Z</dcterms:modified>
</cp:coreProperties>
</file>